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9926637" cy="1435258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EA65F34-46DD-4FAA-9504-8E257BF65475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ldImg"/>
          </p:nvPr>
        </p:nvSpPr>
        <p:spPr>
          <a:xfrm>
            <a:off x="1376280" y="1076400"/>
            <a:ext cx="7173720" cy="5381280"/>
          </a:xfrm>
          <a:prstGeom prst="rect">
            <a:avLst/>
          </a:prstGeom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992520" y="6817320"/>
            <a:ext cx="7940880" cy="6458400"/>
          </a:xfrm>
          <a:prstGeom prst="rect">
            <a:avLst/>
          </a:prstGeom>
        </p:spPr>
        <p:txBody>
          <a:bodyPr lIns="138600" rIns="138600" tIns="69480" bIns="69480"/>
          <a:p>
            <a:endParaRPr b="0" lang="fr-FR" sz="2000" spc="-1" strike="noStrike">
              <a:latin typeface="Arial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5622840" y="13632480"/>
            <a:ext cx="4301280" cy="717120"/>
          </a:xfrm>
          <a:prstGeom prst="rect">
            <a:avLst/>
          </a:prstGeom>
          <a:noFill/>
          <a:ln>
            <a:noFill/>
          </a:ln>
        </p:spPr>
        <p:txBody>
          <a:bodyPr lIns="138600" rIns="138600" tIns="69480" bIns="69480" anchor="b"/>
          <a:p>
            <a:pPr algn="r">
              <a:lnSpc>
                <a:spcPct val="100000"/>
              </a:lnSpc>
            </a:pPr>
            <a:fld id="{8F9D4D4D-01B5-4114-813E-3908D26B920F}" type="slidenum">
              <a:rPr b="0" lang="fr-FR" sz="18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800" spc="-1" strike="noStrike">
              <a:latin typeface="Times New Roman"/>
            </a:endParaRPr>
          </a:p>
        </p:txBody>
      </p:sp>
      <p:sp>
        <p:nvSpPr>
          <p:cNvPr id="103" name="TextShape 4"/>
          <p:cNvSpPr txBox="1"/>
          <p:nvPr/>
        </p:nvSpPr>
        <p:spPr>
          <a:xfrm>
            <a:off x="0" y="0"/>
            <a:ext cx="4301280" cy="717120"/>
          </a:xfrm>
          <a:prstGeom prst="rect">
            <a:avLst/>
          </a:prstGeom>
          <a:noFill/>
          <a:ln>
            <a:noFill/>
          </a:ln>
        </p:spPr>
        <p:txBody>
          <a:bodyPr lIns="138600" rIns="138600" tIns="69480" bIns="6948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+mn-lt"/>
                <a:ea typeface="+mn-ea"/>
              </a:rPr>
              <a:t>Circuit de validation des demandes de formation dans RenoiRH</a:t>
            </a:r>
            <a:endParaRPr b="0" lang="fr-FR" sz="18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F29E1DF-8218-4F9D-9FD5-72A6AB478FC1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01/11/2018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1A9015A-8C50-4DC3-9086-944E46DF7E12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self.renoirh.cisirh.rie.gouv.fr/hra-space/portal" TargetMode="External"/><Relationship Id="rId2" Type="http://schemas.openxmlformats.org/officeDocument/2006/relationships/hyperlink" Target="https://self.renoirh.cisirh.rie.gouv.fr/hra-space/portal" TargetMode="External"/><Relationship Id="rId3" Type="http://schemas.openxmlformats.org/officeDocument/2006/relationships/hyperlink" Target="https://cisirh.service-now.com/" TargetMode="External"/><Relationship Id="rId4" Type="http://schemas.openxmlformats.org/officeDocument/2006/relationships/hyperlink" Target="https://cisirh.service-now.com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slideLayout" Target="../slideLayouts/slideLayout1.xml"/><Relationship Id="rId11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82400" y="205920"/>
            <a:ext cx="8019360" cy="3862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fr-FR" sz="16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fr-FR" sz="1600" spc="-1" strike="noStrike">
                <a:solidFill>
                  <a:srgbClr val="e46c0a"/>
                </a:solidFill>
                <a:latin typeface="Calibri"/>
              </a:rPr>
              <a:t>Circuit de validation  d’une demande de formation dans RenoiRH – Services déconcentrés</a:t>
            </a:r>
            <a:br/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27000" y="1151640"/>
            <a:ext cx="1085040" cy="20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Calibri"/>
              </a:rPr>
              <a:t>Le bureau de la formation 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communique 2 fois par mois aux correspondants formation les dates de sessions et les identifiants de stage RenoiRH (TC11….)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1278720" y="1201320"/>
            <a:ext cx="1532880" cy="243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Calibri"/>
              </a:rPr>
              <a:t>L’agent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 se connecte dans son self service RenoiRH à l’aide de :</a:t>
            </a:r>
            <a:endParaRPr b="0" lang="fr-FR" sz="11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son identifiant FPEMSOXXXXX</a:t>
            </a:r>
            <a:endParaRPr b="0" lang="fr-FR" sz="11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son mot de passe</a:t>
            </a:r>
            <a:endParaRPr b="0" lang="fr-FR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Il fait une demande de formation en renseignant l’identifiant de stage TC11…</a:t>
            </a:r>
            <a:endParaRPr b="0" lang="fr-FR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1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</a:t>
            </a:r>
            <a:r>
              <a:rPr b="0" lang="fr-FR" sz="11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://self.renoirh.cisirh.rie.gouv.fr/hra-space/portal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4746600" y="3456360"/>
            <a:ext cx="1934640" cy="59256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Il renseigne son identifiant puis clique sur réinitialiser le mot de passe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3245400" y="3299400"/>
            <a:ext cx="13158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Mot de passe oublié</a:t>
            </a:r>
            <a:endParaRPr b="0" lang="fr-FR" sz="1050" spc="-1" strike="noStrike">
              <a:latin typeface="Arial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3494160" y="841320"/>
            <a:ext cx="1230120" cy="5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53" name="CustomShape 7"/>
          <p:cNvSpPr/>
          <p:nvPr/>
        </p:nvSpPr>
        <p:spPr>
          <a:xfrm>
            <a:off x="2811960" y="1195560"/>
            <a:ext cx="1048680" cy="75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Calibri"/>
              </a:rPr>
              <a:t>Le N+1 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valide la demande sur son self service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54" name="CustomShape 8"/>
          <p:cNvSpPr/>
          <p:nvPr/>
        </p:nvSpPr>
        <p:spPr>
          <a:xfrm>
            <a:off x="6651000" y="1151640"/>
            <a:ext cx="1442880" cy="59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Calibri"/>
              </a:rPr>
              <a:t>Le bureau de la formation 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reçoit la demande et la traite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55" name="CustomShape 9"/>
          <p:cNvSpPr/>
          <p:nvPr/>
        </p:nvSpPr>
        <p:spPr>
          <a:xfrm>
            <a:off x="7451280" y="1940760"/>
            <a:ext cx="1315800" cy="92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Calibri"/>
              </a:rPr>
              <a:t>Il reste des places 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=&gt; l’agent reçoit sa convocation au plus tard 15 jours avant la session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56" name="CustomShape 10"/>
          <p:cNvSpPr/>
          <p:nvPr/>
        </p:nvSpPr>
        <p:spPr>
          <a:xfrm>
            <a:off x="7449840" y="2879280"/>
            <a:ext cx="1710720" cy="1764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Calibri"/>
              </a:rPr>
              <a:t>Il n’y a plus de place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, la demande </a:t>
            </a:r>
            <a:endParaRPr b="0" lang="fr-FR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est automatiquement basculée sur la session suivante. L’agent en est informé et n’a pas d’autre demande à effectuer. Il recevra sa convocation 15 jours avant la date de la prochaine session. 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4741560" y="1689480"/>
            <a:ext cx="1936080" cy="59256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Il peut déléguer sa validation avant son départ en congé pour la durée de son absence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3208320" y="2221200"/>
            <a:ext cx="12945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Vacance de poste </a:t>
            </a:r>
            <a:endParaRPr b="0" lang="fr-FR" sz="1050" spc="-1" strike="noStrike"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3126600" y="2552760"/>
            <a:ext cx="1666080" cy="56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Nouvellement arrivé, pas d’identifiant ou identifiant perdu</a:t>
            </a:r>
            <a:endParaRPr b="0" lang="fr-FR" sz="1050" spc="-1" strike="noStrike">
              <a:latin typeface="Arial"/>
            </a:endParaRPr>
          </a:p>
        </p:txBody>
      </p:sp>
      <p:sp>
        <p:nvSpPr>
          <p:cNvPr id="60" name="CustomShape 14"/>
          <p:cNvSpPr/>
          <p:nvPr/>
        </p:nvSpPr>
        <p:spPr>
          <a:xfrm>
            <a:off x="4754520" y="2352240"/>
            <a:ext cx="1920240" cy="25776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Le N+2 devient le valideur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61" name="CustomShape 15"/>
          <p:cNvSpPr/>
          <p:nvPr/>
        </p:nvSpPr>
        <p:spPr>
          <a:xfrm>
            <a:off x="1725120" y="3986280"/>
            <a:ext cx="1295640" cy="88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Nouvellement arrivé, pas d’identifiant (FPEMSOXXXXXX) ou identifiant perdu</a:t>
            </a:r>
            <a:endParaRPr b="0" lang="fr-FR" sz="1050" spc="-1" strike="noStrike">
              <a:latin typeface="Arial"/>
            </a:endParaRPr>
          </a:p>
        </p:txBody>
      </p:sp>
      <p:sp>
        <p:nvSpPr>
          <p:cNvPr id="62" name="CustomShape 16"/>
          <p:cNvSpPr/>
          <p:nvPr/>
        </p:nvSpPr>
        <p:spPr>
          <a:xfrm>
            <a:off x="3416400" y="1837800"/>
            <a:ext cx="10861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En cas de congé</a:t>
            </a:r>
            <a:endParaRPr b="0" lang="fr-FR" sz="1050" spc="-1" strike="noStrike">
              <a:latin typeface="Arial"/>
            </a:endParaRPr>
          </a:p>
        </p:txBody>
      </p:sp>
      <p:sp>
        <p:nvSpPr>
          <p:cNvPr id="63" name="CustomShape 17"/>
          <p:cNvSpPr/>
          <p:nvPr/>
        </p:nvSpPr>
        <p:spPr>
          <a:xfrm>
            <a:off x="1710000" y="6234480"/>
            <a:ext cx="1439640" cy="4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Dysfonctionnement RenoiRH</a:t>
            </a:r>
            <a:endParaRPr b="0" lang="fr-FR" sz="1050" spc="-1" strike="noStrike">
              <a:latin typeface="Arial"/>
            </a:endParaRPr>
          </a:p>
        </p:txBody>
      </p:sp>
      <p:sp>
        <p:nvSpPr>
          <p:cNvPr id="64" name="CustomShape 18"/>
          <p:cNvSpPr/>
          <p:nvPr/>
        </p:nvSpPr>
        <p:spPr>
          <a:xfrm>
            <a:off x="4768560" y="4072680"/>
            <a:ext cx="1906200" cy="92736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Il contacte le gestionnaire RH qui émet pour lui un ticket sur </a:t>
            </a:r>
            <a:r>
              <a:rPr b="0" lang="fr-FR" sz="11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https://cisirh.service-now.com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 et qui obtient un n° de ticket INC000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65" name="CustomShape 19"/>
          <p:cNvSpPr/>
          <p:nvPr/>
        </p:nvSpPr>
        <p:spPr>
          <a:xfrm>
            <a:off x="7320960" y="5262120"/>
            <a:ext cx="1700640" cy="59256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Le n° de ticket INC00 est obligatoirement reporté sur la demande papier 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66" name="CustomShape 20"/>
          <p:cNvSpPr/>
          <p:nvPr/>
        </p:nvSpPr>
        <p:spPr>
          <a:xfrm>
            <a:off x="3054240" y="1920240"/>
            <a:ext cx="1686960" cy="137880"/>
          </a:xfrm>
          <a:prstGeom prst="bentConnector3">
            <a:avLst>
              <a:gd name="adj1" fmla="val 992"/>
            </a:avLst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CustomShape 21"/>
          <p:cNvSpPr/>
          <p:nvPr/>
        </p:nvSpPr>
        <p:spPr>
          <a:xfrm>
            <a:off x="3088800" y="2058480"/>
            <a:ext cx="1681560" cy="432000"/>
          </a:xfrm>
          <a:prstGeom prst="bentConnector3">
            <a:avLst>
              <a:gd name="adj1" fmla="val -1055"/>
            </a:avLst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CustomShape 22"/>
          <p:cNvSpPr/>
          <p:nvPr/>
        </p:nvSpPr>
        <p:spPr>
          <a:xfrm>
            <a:off x="3074040" y="2490840"/>
            <a:ext cx="1681560" cy="596160"/>
          </a:xfrm>
          <a:prstGeom prst="bentConnector3">
            <a:avLst>
              <a:gd name="adj1" fmla="val -110"/>
            </a:avLst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CustomShape 23"/>
          <p:cNvSpPr/>
          <p:nvPr/>
        </p:nvSpPr>
        <p:spPr>
          <a:xfrm>
            <a:off x="3094920" y="3129840"/>
            <a:ext cx="1651320" cy="423000"/>
          </a:xfrm>
          <a:prstGeom prst="bentConnector3">
            <a:avLst>
              <a:gd name="adj1" fmla="val -1064"/>
            </a:avLst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0" name="CustomShape 24"/>
          <p:cNvSpPr/>
          <p:nvPr/>
        </p:nvSpPr>
        <p:spPr>
          <a:xfrm flipH="1" rot="16200000">
            <a:off x="1680840" y="3637440"/>
            <a:ext cx="1313640" cy="1151640"/>
          </a:xfrm>
          <a:prstGeom prst="bentConnector2">
            <a:avLst/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1" name="CustomShape 25"/>
          <p:cNvSpPr/>
          <p:nvPr/>
        </p:nvSpPr>
        <p:spPr>
          <a:xfrm>
            <a:off x="1710000" y="5253480"/>
            <a:ext cx="13158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Mot de passe oublié</a:t>
            </a:r>
            <a:endParaRPr b="0" lang="fr-FR" sz="1050" spc="-1" strike="noStrike">
              <a:latin typeface="Arial"/>
            </a:endParaRPr>
          </a:p>
        </p:txBody>
      </p:sp>
      <p:sp>
        <p:nvSpPr>
          <p:cNvPr id="72" name="CustomShape 26"/>
          <p:cNvSpPr/>
          <p:nvPr/>
        </p:nvSpPr>
        <p:spPr>
          <a:xfrm>
            <a:off x="4750920" y="2669760"/>
            <a:ext cx="1917000" cy="75996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Il contacte le gestionnaire RH qui lui communique son identifiant : FPE + matricule (ex. FPEMSO123456789)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73" name="CustomShape 27"/>
          <p:cNvSpPr/>
          <p:nvPr/>
        </p:nvSpPr>
        <p:spPr>
          <a:xfrm>
            <a:off x="1766160" y="4892400"/>
            <a:ext cx="1149840" cy="587880"/>
          </a:xfrm>
          <a:prstGeom prst="bentConnector3">
            <a:avLst>
              <a:gd name="adj1" fmla="val -254"/>
            </a:avLst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4" name="CustomShape 28"/>
          <p:cNvSpPr/>
          <p:nvPr/>
        </p:nvSpPr>
        <p:spPr>
          <a:xfrm>
            <a:off x="1766160" y="5507280"/>
            <a:ext cx="1149840" cy="1142280"/>
          </a:xfrm>
          <a:prstGeom prst="bentConnector3">
            <a:avLst>
              <a:gd name="adj1" fmla="val -254"/>
            </a:avLst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5" name="CustomShape 29"/>
          <p:cNvSpPr/>
          <p:nvPr/>
        </p:nvSpPr>
        <p:spPr>
          <a:xfrm>
            <a:off x="3076200" y="3642840"/>
            <a:ext cx="1670040" cy="594000"/>
          </a:xfrm>
          <a:prstGeom prst="bentConnector3">
            <a:avLst>
              <a:gd name="adj1" fmla="val 573"/>
            </a:avLst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6" name="CustomShape 30"/>
          <p:cNvSpPr/>
          <p:nvPr/>
        </p:nvSpPr>
        <p:spPr>
          <a:xfrm>
            <a:off x="3159720" y="3828960"/>
            <a:ext cx="1487160" cy="4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Dysfonctionnement </a:t>
            </a:r>
            <a:endParaRPr b="0" lang="fr-FR" sz="10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RenoiRH</a:t>
            </a:r>
            <a:endParaRPr b="0" lang="fr-FR" sz="1050" spc="-1" strike="noStrike">
              <a:latin typeface="Arial"/>
            </a:endParaRPr>
          </a:p>
        </p:txBody>
      </p:sp>
      <p:sp>
        <p:nvSpPr>
          <p:cNvPr id="77" name="CustomShape 31"/>
          <p:cNvSpPr/>
          <p:nvPr/>
        </p:nvSpPr>
        <p:spPr>
          <a:xfrm>
            <a:off x="2916000" y="5180400"/>
            <a:ext cx="1811520" cy="59256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Il renseigne son identifiant puis clique sur réinitialiser le mot de passe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78" name="CustomShape 32"/>
          <p:cNvSpPr/>
          <p:nvPr/>
        </p:nvSpPr>
        <p:spPr>
          <a:xfrm>
            <a:off x="2916000" y="5780880"/>
            <a:ext cx="1811520" cy="109476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Il contacte le gestionnaire RH qui émet pour lui un ticket sur </a:t>
            </a:r>
            <a:r>
              <a:rPr b="0" lang="fr-FR" sz="11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https://cisirh.service-now.com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 et qui obtient un n° de ticket INC000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79" name="CustomShape 33"/>
          <p:cNvSpPr/>
          <p:nvPr/>
        </p:nvSpPr>
        <p:spPr>
          <a:xfrm>
            <a:off x="755640" y="825120"/>
            <a:ext cx="10461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80" name="CustomShape 34"/>
          <p:cNvSpPr/>
          <p:nvPr/>
        </p:nvSpPr>
        <p:spPr>
          <a:xfrm>
            <a:off x="2386080" y="833040"/>
            <a:ext cx="5421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pic>
        <p:nvPicPr>
          <p:cNvPr id="81" name="Picture 2" descr=""/>
          <p:cNvPicPr/>
          <p:nvPr/>
        </p:nvPicPr>
        <p:blipFill>
          <a:blip r:embed="rId5"/>
          <a:stretch/>
        </p:blipFill>
        <p:spPr>
          <a:xfrm>
            <a:off x="152640" y="523080"/>
            <a:ext cx="719640" cy="719640"/>
          </a:xfrm>
          <a:prstGeom prst="rect">
            <a:avLst/>
          </a:prstGeom>
          <a:ln>
            <a:noFill/>
          </a:ln>
        </p:spPr>
      </p:pic>
      <p:pic>
        <p:nvPicPr>
          <p:cNvPr id="82" name="Picture 3" descr=""/>
          <p:cNvPicPr/>
          <p:nvPr/>
        </p:nvPicPr>
        <p:blipFill>
          <a:blip r:embed="rId6"/>
          <a:stretch/>
        </p:blipFill>
        <p:spPr>
          <a:xfrm>
            <a:off x="2888280" y="481320"/>
            <a:ext cx="719640" cy="719640"/>
          </a:xfrm>
          <a:prstGeom prst="rect">
            <a:avLst/>
          </a:prstGeom>
          <a:ln>
            <a:noFill/>
          </a:ln>
        </p:spPr>
      </p:pic>
      <p:pic>
        <p:nvPicPr>
          <p:cNvPr id="83" name="Picture 4" descr=""/>
          <p:cNvPicPr/>
          <p:nvPr/>
        </p:nvPicPr>
        <p:blipFill>
          <a:blip r:embed="rId7"/>
          <a:stretch/>
        </p:blipFill>
        <p:spPr>
          <a:xfrm>
            <a:off x="1730160" y="494640"/>
            <a:ext cx="719640" cy="719640"/>
          </a:xfrm>
          <a:prstGeom prst="rect">
            <a:avLst/>
          </a:prstGeom>
          <a:ln>
            <a:noFill/>
          </a:ln>
        </p:spPr>
      </p:pic>
      <p:pic>
        <p:nvPicPr>
          <p:cNvPr id="84" name="Picture 2" descr=""/>
          <p:cNvPicPr/>
          <p:nvPr/>
        </p:nvPicPr>
        <p:blipFill>
          <a:blip r:embed="rId8"/>
          <a:stretch/>
        </p:blipFill>
        <p:spPr>
          <a:xfrm>
            <a:off x="6882480" y="475560"/>
            <a:ext cx="719640" cy="719640"/>
          </a:xfrm>
          <a:prstGeom prst="rect">
            <a:avLst/>
          </a:prstGeom>
          <a:ln>
            <a:noFill/>
          </a:ln>
        </p:spPr>
      </p:pic>
      <p:sp>
        <p:nvSpPr>
          <p:cNvPr id="85" name="CustomShape 35"/>
          <p:cNvSpPr/>
          <p:nvPr/>
        </p:nvSpPr>
        <p:spPr>
          <a:xfrm flipH="1" rot="16200000">
            <a:off x="6291000" y="2635920"/>
            <a:ext cx="2033280" cy="207000"/>
          </a:xfrm>
          <a:prstGeom prst="bentConnector3">
            <a:avLst>
              <a:gd name="adj1" fmla="val 100049"/>
            </a:avLst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6" name="CustomShape 36"/>
          <p:cNvSpPr/>
          <p:nvPr/>
        </p:nvSpPr>
        <p:spPr>
          <a:xfrm>
            <a:off x="6678000" y="4795200"/>
            <a:ext cx="1493280" cy="466560"/>
          </a:xfrm>
          <a:prstGeom prst="bentConnector2">
            <a:avLst/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CustomShape 37"/>
          <p:cNvSpPr/>
          <p:nvPr/>
        </p:nvSpPr>
        <p:spPr>
          <a:xfrm flipV="1">
            <a:off x="4724640" y="4983120"/>
            <a:ext cx="3446280" cy="879120"/>
          </a:xfrm>
          <a:prstGeom prst="bentConnector2">
            <a:avLst/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CustomShape 38"/>
          <p:cNvSpPr/>
          <p:nvPr/>
        </p:nvSpPr>
        <p:spPr>
          <a:xfrm rot="10800000">
            <a:off x="6948720" y="1743840"/>
            <a:ext cx="372240" cy="3818520"/>
          </a:xfrm>
          <a:prstGeom prst="bentConnector2">
            <a:avLst/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CustomShape 39"/>
          <p:cNvSpPr/>
          <p:nvPr/>
        </p:nvSpPr>
        <p:spPr>
          <a:xfrm>
            <a:off x="179640" y="548640"/>
            <a:ext cx="647640" cy="3596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90" name="CustomShape 40"/>
          <p:cNvSpPr/>
          <p:nvPr/>
        </p:nvSpPr>
        <p:spPr>
          <a:xfrm>
            <a:off x="1907640" y="548640"/>
            <a:ext cx="359640" cy="2876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91" name="CustomShape 41"/>
          <p:cNvSpPr/>
          <p:nvPr/>
        </p:nvSpPr>
        <p:spPr>
          <a:xfrm>
            <a:off x="3060000" y="548640"/>
            <a:ext cx="431640" cy="2876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fr-FR" sz="1600" spc="-1" strike="noStrike">
              <a:latin typeface="Arial"/>
            </a:endParaRPr>
          </a:p>
        </p:txBody>
      </p:sp>
      <p:pic>
        <p:nvPicPr>
          <p:cNvPr id="92" name="Picture 2" descr=""/>
          <p:cNvPicPr/>
          <p:nvPr/>
        </p:nvPicPr>
        <p:blipFill>
          <a:blip r:embed="rId9"/>
          <a:stretch/>
        </p:blipFill>
        <p:spPr>
          <a:xfrm>
            <a:off x="4741560" y="523080"/>
            <a:ext cx="539640" cy="539640"/>
          </a:xfrm>
          <a:prstGeom prst="rect">
            <a:avLst/>
          </a:prstGeom>
          <a:ln>
            <a:noFill/>
          </a:ln>
        </p:spPr>
      </p:pic>
      <p:sp>
        <p:nvSpPr>
          <p:cNvPr id="93" name="CustomShape 42"/>
          <p:cNvSpPr/>
          <p:nvPr/>
        </p:nvSpPr>
        <p:spPr>
          <a:xfrm>
            <a:off x="4860000" y="476640"/>
            <a:ext cx="332640" cy="3596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4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94" name="CustomShape 43"/>
          <p:cNvSpPr/>
          <p:nvPr/>
        </p:nvSpPr>
        <p:spPr>
          <a:xfrm>
            <a:off x="5436000" y="825120"/>
            <a:ext cx="1446120" cy="10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95" name="CustomShape 44"/>
          <p:cNvSpPr/>
          <p:nvPr/>
        </p:nvSpPr>
        <p:spPr>
          <a:xfrm>
            <a:off x="4159440" y="1116720"/>
            <a:ext cx="1643400" cy="75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Le </a:t>
            </a:r>
            <a:r>
              <a:rPr b="1" lang="fr-FR" sz="1100" spc="-1" strike="noStrike">
                <a:solidFill>
                  <a:srgbClr val="000000"/>
                </a:solidFill>
                <a:latin typeface="Calibri"/>
              </a:rPr>
              <a:t>gestionnaire RH local*</a:t>
            </a:r>
            <a:endParaRPr b="0" lang="fr-FR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(en DR(D)JSCS ou DIRECCTE ) valide la demande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96" name="CustomShape 45"/>
          <p:cNvSpPr/>
          <p:nvPr/>
        </p:nvSpPr>
        <p:spPr>
          <a:xfrm>
            <a:off x="152640" y="4709160"/>
            <a:ext cx="1466640" cy="142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Calibri"/>
              </a:rPr>
              <a:t>*</a:t>
            </a: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fr-FR" sz="1100" spc="-1" strike="noStrike">
                <a:solidFill>
                  <a:srgbClr val="000000"/>
                </a:solidFill>
                <a:latin typeface="Calibri"/>
              </a:rPr>
              <a:t>Le gestionnaire de proximité en DDCS(PP)/UT visualise la demande mais ne la valide pas. </a:t>
            </a:r>
            <a:endParaRPr b="0" lang="fr-FR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fr-FR" sz="1100" spc="-1" strike="noStrike">
                <a:solidFill>
                  <a:srgbClr val="000000"/>
                </a:solidFill>
                <a:latin typeface="Calibri"/>
              </a:rPr>
              <a:t>C’est le gestionnaire local en direction régionale qui valide. 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97" name="CustomShape 46"/>
          <p:cNvSpPr/>
          <p:nvPr/>
        </p:nvSpPr>
        <p:spPr>
          <a:xfrm>
            <a:off x="6990480" y="508680"/>
            <a:ext cx="50364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5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98" name="CustomShape 47"/>
          <p:cNvSpPr/>
          <p:nvPr/>
        </p:nvSpPr>
        <p:spPr>
          <a:xfrm>
            <a:off x="2914200" y="4392720"/>
            <a:ext cx="1814760" cy="75996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Il contacte le gestionnaire RH qui lui communique son identifiant : FPE + matricule (ex. FPEMSO123456789)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99" name="CustomShape 48"/>
          <p:cNvSpPr/>
          <p:nvPr/>
        </p:nvSpPr>
        <p:spPr>
          <a:xfrm flipH="1" rot="16200000">
            <a:off x="7022880" y="1981440"/>
            <a:ext cx="610200" cy="246240"/>
          </a:xfrm>
          <a:prstGeom prst="bentConnector2">
            <a:avLst/>
          </a:pr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Application>LibreOffice/6.0.3.2$Windows_X86_64 LibreOffice_project/8f48d515416608e3a835360314dac7e47fd0b821</Application>
  <Words>393</Words>
  <Paragraphs>41</Paragraphs>
  <Company>Ministères Chargés des Affaires Sociales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2017-03-14T10:36:20Z</dcterms:created>
  <dc:creator>DOLEANS, Manon (DRH/SD1/SD1D)</dc:creator>
  <dc:description/>
  <dc:language>fr-FR</dc:language>
  <cp:lastModifiedBy>DOLEANS, Manon (DRH/SD1/SD1D)</cp:lastModifiedBy>
  <cp:lastPrinted>2017-03-15T11:26:41Z</cp:lastPrinted>
  <dcterms:modified xsi:type="dcterms:W3CDTF">2017-04-10T10:49:09Z</dcterms:modified>
  <cp:revision>69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Ministères Chargés des Affaires Sociales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